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sldIdLst>
    <p:sldId id="256" r:id="rId2"/>
    <p:sldId id="307" r:id="rId3"/>
    <p:sldId id="288" r:id="rId4"/>
    <p:sldId id="289" r:id="rId5"/>
    <p:sldId id="291" r:id="rId6"/>
    <p:sldId id="293" r:id="rId7"/>
    <p:sldId id="271" r:id="rId8"/>
    <p:sldId id="287" r:id="rId9"/>
    <p:sldId id="294" r:id="rId10"/>
    <p:sldId id="295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8" r:id="rId25"/>
    <p:sldId id="296" r:id="rId26"/>
    <p:sldId id="317" r:id="rId27"/>
    <p:sldId id="297" r:id="rId28"/>
    <p:sldId id="29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B605-BED8-49C4-9118-2C731BCF483A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D89B4-C29A-4FA5-A31C-19E440E1DBD7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376346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808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258365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242015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73382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7504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261301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275863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50335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422463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269841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xmlns="" val="157186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FD4E79-5AE1-447A-BC9E-B6F650246826}" type="datetimeFigureOut">
              <a:rPr lang="en-US" smtClean="0"/>
              <a:pPr/>
              <a:t>5/15/2020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74C715-FD83-4628-8029-BABF2210F7AF}" type="slidenum">
              <a:rPr lang="en-MY" smtClean="0"/>
              <a:pPr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7828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asil gambar untuk mechanical engineering dra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100" y="3068960"/>
            <a:ext cx="5503036" cy="32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asil gambar untuk penempatan ukuran benda kerj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084" y="44624"/>
            <a:ext cx="4741786" cy="368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asil gambar untuk penempatan ukuran benda ker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0870" y="188639"/>
            <a:ext cx="4077560" cy="33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59" y="1958364"/>
            <a:ext cx="3965065" cy="1796436"/>
          </a:xfrm>
        </p:spPr>
        <p:txBody>
          <a:bodyPr>
            <a:normAutofit/>
          </a:bodyPr>
          <a:lstStyle/>
          <a:p>
            <a:r>
              <a:rPr lang="en-US" sz="6000" b="1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PEMBERIAN</a:t>
            </a:r>
            <a:br>
              <a:rPr lang="en-US" sz="6000" b="1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UKURAN</a:t>
            </a:r>
            <a:endParaRPr lang="en-MY" sz="6000" b="1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id-ID" b="1" dirty="0" smtClean="0"/>
              <a:t>AL  AZIS</a:t>
            </a:r>
            <a:endParaRPr lang="en-MY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3401" y="1825660"/>
            <a:ext cx="59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/>
              <a:t>Pemberian</a:t>
            </a:r>
            <a:r>
              <a:rPr lang="en-US" sz="2400" b="1" dirty="0" smtClean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pada</a:t>
            </a:r>
            <a:r>
              <a:rPr lang="en-US" sz="2400" b="1" dirty="0"/>
              <a:t> </a:t>
            </a:r>
            <a:r>
              <a:rPr lang="en-US" sz="2400" b="1" dirty="0" err="1"/>
              <a:t>garis</a:t>
            </a:r>
            <a:r>
              <a:rPr lang="en-US" sz="2400" b="1" dirty="0"/>
              <a:t> </a:t>
            </a:r>
            <a:r>
              <a:rPr lang="en-US" sz="2400" b="1" dirty="0" err="1"/>
              <a:t>ukur</a:t>
            </a:r>
            <a:r>
              <a:rPr lang="en-US" sz="2400" b="1" dirty="0"/>
              <a:t> yang </a:t>
            </a:r>
            <a:r>
              <a:rPr lang="en-US" sz="2400" b="1" dirty="0" err="1"/>
              <a:t>pendek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aturan</a:t>
            </a:r>
            <a:r>
              <a:rPr lang="en-US" sz="2400" b="1" dirty="0"/>
              <a:t> </a:t>
            </a:r>
            <a:r>
              <a:rPr lang="en-US" sz="2400" b="1" dirty="0" smtClean="0"/>
              <a:t>detail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975" y="1754188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1520" y="1825660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1.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pic>
        <p:nvPicPr>
          <p:cNvPr id="19" name="image44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1920" y="2956959"/>
            <a:ext cx="3764280" cy="258699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667800" y="5579948"/>
            <a:ext cx="399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bagian</a:t>
            </a:r>
            <a:r>
              <a:rPr lang="en-US" b="1" dirty="0"/>
              <a:t> yang </a:t>
            </a:r>
            <a:r>
              <a:rPr lang="en-US" b="1" dirty="0" err="1"/>
              <a:t>diperbesar</a:t>
            </a:r>
            <a:endParaRPr lang="en-US" b="1" dirty="0"/>
          </a:p>
        </p:txBody>
      </p:sp>
      <p:sp>
        <p:nvSpPr>
          <p:cNvPr id="9" name="AutoShape 7" descr="Hasil gambar untuk mechanical engineering"/>
          <p:cNvSpPr>
            <a:spLocks noChangeAspect="1" noChangeArrowheads="1"/>
          </p:cNvSpPr>
          <p:nvPr/>
        </p:nvSpPr>
        <p:spPr bwMode="auto">
          <a:xfrm>
            <a:off x="155575" y="-91440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71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067944" y="1945107"/>
            <a:ext cx="4388024" cy="3788149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983" y="3272892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5528" y="3344364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2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5148191"/>
            <a:ext cx="32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Ukuran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Garis</a:t>
            </a:r>
            <a:r>
              <a:rPr lang="en-US" b="1" dirty="0" smtClean="0"/>
              <a:t> </a:t>
            </a:r>
            <a:r>
              <a:rPr lang="en-US" b="1" dirty="0" err="1" smtClean="0"/>
              <a:t>Petunjuk</a:t>
            </a:r>
            <a:endParaRPr lang="en-US" b="1" dirty="0"/>
          </a:p>
        </p:txBody>
      </p:sp>
      <p:sp>
        <p:nvSpPr>
          <p:cNvPr id="2" name="Trapezoid 1"/>
          <p:cNvSpPr/>
          <p:nvPr/>
        </p:nvSpPr>
        <p:spPr>
          <a:xfrm rot="16200000">
            <a:off x="1012104" y="2812432"/>
            <a:ext cx="2871318" cy="1800200"/>
          </a:xfrm>
          <a:prstGeom prst="trapezoid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02575" y="2731856"/>
            <a:ext cx="1609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chemeClr val="bg1"/>
                </a:solidFill>
              </a:rPr>
              <a:t>Pemberian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ukuran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dengan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garis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petunjuk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1" name="image9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8768" y="3712531"/>
            <a:ext cx="2009456" cy="1220759"/>
          </a:xfrm>
          <a:prstGeom prst="rect">
            <a:avLst/>
          </a:prstGeom>
        </p:spPr>
      </p:pic>
      <p:pic>
        <p:nvPicPr>
          <p:cNvPr id="22" name="image9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6839" y="2932784"/>
            <a:ext cx="1296144" cy="1136448"/>
          </a:xfrm>
          <a:prstGeom prst="rect">
            <a:avLst/>
          </a:prstGeom>
        </p:spPr>
      </p:pic>
      <p:pic>
        <p:nvPicPr>
          <p:cNvPr id="20" name="image92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4827" y="2029207"/>
            <a:ext cx="1847129" cy="14718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85766" y="2708920"/>
            <a:ext cx="3168352" cy="278914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976184">
            <a:off x="7651236" y="1942456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92380" y="1916832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3.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5520076"/>
            <a:ext cx="32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Ukuran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Garis</a:t>
            </a:r>
            <a:r>
              <a:rPr lang="en-US" b="1" dirty="0" smtClean="0"/>
              <a:t> </a:t>
            </a:r>
            <a:r>
              <a:rPr lang="en-US" b="1" dirty="0" err="1" smtClean="0"/>
              <a:t>Petunjuk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1844824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400" b="1" dirty="0" err="1"/>
              <a:t>Pemberian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ujung</a:t>
            </a:r>
            <a:r>
              <a:rPr lang="en-US" sz="2400" b="1" dirty="0"/>
              <a:t> yang miring </a:t>
            </a:r>
            <a:r>
              <a:rPr lang="en-US" sz="2400" b="1" dirty="0" err="1"/>
              <a:t>atau</a:t>
            </a:r>
            <a:r>
              <a:rPr lang="en-US" sz="2400" b="1" dirty="0"/>
              <a:t> </a:t>
            </a:r>
            <a:r>
              <a:rPr lang="en-US" sz="2400" b="1" dirty="0" err="1"/>
              <a:t>berbentuk</a:t>
            </a:r>
            <a:r>
              <a:rPr lang="en-US" sz="2400" b="1" dirty="0"/>
              <a:t> </a:t>
            </a:r>
            <a:r>
              <a:rPr lang="en-US" sz="2400" b="1" dirty="0" smtClean="0"/>
              <a:t>radius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7" name="image98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7260" y="2801569"/>
            <a:ext cx="2892842" cy="2552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1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976184">
            <a:off x="7651236" y="3289626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92380" y="3264002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4.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13" name="Trapezoid 12"/>
          <p:cNvSpPr/>
          <p:nvPr/>
        </p:nvSpPr>
        <p:spPr>
          <a:xfrm rot="5400000">
            <a:off x="5260577" y="2749425"/>
            <a:ext cx="2871318" cy="1800200"/>
          </a:xfrm>
          <a:prstGeom prst="trapezoid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7321" y="2774876"/>
            <a:ext cx="1609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chemeClr val="bg1"/>
                </a:solidFill>
              </a:rPr>
              <a:t>Pemberian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ukuran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Tali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Busur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Busur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dan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Sudut</a:t>
            </a:r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image99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6018" y="1975490"/>
            <a:ext cx="3352006" cy="2029574"/>
          </a:xfrm>
          <a:prstGeom prst="rect">
            <a:avLst/>
          </a:prstGeom>
        </p:spPr>
      </p:pic>
      <p:pic>
        <p:nvPicPr>
          <p:cNvPr id="18" name="image100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640" y="3935016"/>
            <a:ext cx="3183907" cy="18702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63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99" y="1988840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7544" y="2060312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5.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5656" y="2041684"/>
            <a:ext cx="669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/>
              <a:t>Pemberian</a:t>
            </a:r>
            <a:r>
              <a:rPr lang="en-US" sz="2800" b="1" dirty="0"/>
              <a:t> </a:t>
            </a:r>
            <a:r>
              <a:rPr lang="en-US" sz="2800" b="1" dirty="0" err="1"/>
              <a:t>ukuran</a:t>
            </a:r>
            <a:r>
              <a:rPr lang="en-US" sz="2800" b="1" dirty="0"/>
              <a:t> </a:t>
            </a:r>
            <a:r>
              <a:rPr lang="en-US" sz="2800" b="1" dirty="0" err="1"/>
              <a:t>kemiringan</a:t>
            </a:r>
            <a:r>
              <a:rPr lang="en-US" sz="2800" b="1" dirty="0"/>
              <a:t> (Chamfer</a:t>
            </a:r>
            <a:r>
              <a:rPr lang="en-US" sz="2800" b="1" dirty="0" smtClean="0"/>
              <a:t>)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17" name="image101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563" y="2996952"/>
            <a:ext cx="3078342" cy="1872208"/>
          </a:xfrm>
          <a:prstGeom prst="rect">
            <a:avLst/>
          </a:prstGeom>
        </p:spPr>
      </p:pic>
      <p:pic>
        <p:nvPicPr>
          <p:cNvPr id="18" name="image102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1840" y="3140968"/>
            <a:ext cx="2460322" cy="1872208"/>
          </a:xfrm>
          <a:prstGeom prst="rect">
            <a:avLst/>
          </a:prstGeom>
        </p:spPr>
      </p:pic>
      <p:pic>
        <p:nvPicPr>
          <p:cNvPr id="20" name="image10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4128" y="3645024"/>
            <a:ext cx="2952328" cy="18722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02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3356992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1089" y="3428464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6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13" name="Trapezoid 12"/>
          <p:cNvSpPr/>
          <p:nvPr/>
        </p:nvSpPr>
        <p:spPr>
          <a:xfrm rot="16200000">
            <a:off x="1084112" y="2812432"/>
            <a:ext cx="2871318" cy="1800200"/>
          </a:xfrm>
          <a:prstGeom prst="trapezoid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74583" y="2731856"/>
            <a:ext cx="1609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chemeClr val="bg1"/>
                </a:solidFill>
              </a:rPr>
              <a:t>Pemberian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ukuran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dengan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Huruf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Referensi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image104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0719" y="1982788"/>
            <a:ext cx="4265697" cy="3678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51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27584" y="2490052"/>
            <a:ext cx="4104456" cy="367525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976184">
            <a:off x="7651236" y="1942456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92380" y="1916832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7.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1844824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/>
              <a:t>Pemberian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permukaan</a:t>
            </a:r>
            <a:r>
              <a:rPr lang="en-US" sz="2400" b="1" dirty="0"/>
              <a:t> yang </a:t>
            </a:r>
            <a:r>
              <a:rPr lang="en-US" sz="2400" b="1" dirty="0" err="1"/>
              <a:t>dikerjakan</a:t>
            </a:r>
            <a:r>
              <a:rPr lang="en-US" sz="2400" b="1" dirty="0"/>
              <a:t> </a:t>
            </a:r>
            <a:r>
              <a:rPr lang="en-US" sz="2400" b="1" dirty="0" err="1" smtClean="0"/>
              <a:t>khusus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" name="image105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145" y="2774876"/>
            <a:ext cx="3605871" cy="31744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71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63688" y="1844824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/>
              <a:t>Pemberian</a:t>
            </a:r>
            <a:r>
              <a:rPr lang="en-US" sz="2400" b="1" dirty="0" smtClean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bagian</a:t>
            </a:r>
            <a:r>
              <a:rPr lang="en-US" sz="2400" b="1" dirty="0"/>
              <a:t> yang </a:t>
            </a:r>
            <a:r>
              <a:rPr lang="en-US" sz="2400" b="1" dirty="0" err="1"/>
              <a:t>tidak</a:t>
            </a:r>
            <a:r>
              <a:rPr lang="en-US" sz="2400" b="1" dirty="0"/>
              <a:t> </a:t>
            </a:r>
            <a:r>
              <a:rPr lang="en-US" sz="2400" b="1" dirty="0" err="1"/>
              <a:t>sesuai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skala</a:t>
            </a:r>
            <a:r>
              <a:rPr lang="en-US" sz="2400" b="1" dirty="0"/>
              <a:t> </a:t>
            </a:r>
            <a:r>
              <a:rPr lang="en-US" sz="2400" b="1" dirty="0" err="1"/>
              <a:t>gambar</a:t>
            </a:r>
            <a:endParaRPr lang="en-US" sz="2400" dirty="0"/>
          </a:p>
        </p:txBody>
      </p:sp>
      <p:pic>
        <p:nvPicPr>
          <p:cNvPr id="17" name="image10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616" y="2924944"/>
            <a:ext cx="6912768" cy="25877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844824"/>
            <a:ext cx="936104" cy="6919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5105" y="1916296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8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2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976184">
            <a:off x="7651236" y="3289626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92380" y="3264002"/>
            <a:ext cx="7560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9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.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13" name="Trapezoid 12"/>
          <p:cNvSpPr/>
          <p:nvPr/>
        </p:nvSpPr>
        <p:spPr>
          <a:xfrm rot="5400000">
            <a:off x="5319573" y="2753436"/>
            <a:ext cx="2706350" cy="1609207"/>
          </a:xfrm>
          <a:prstGeom prst="trapezoid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40153" y="2600907"/>
            <a:ext cx="1609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chemeClr val="bg1"/>
                </a:solidFill>
              </a:rPr>
              <a:t>Pemberian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ukuran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untuk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Gambar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Simetri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image10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628" y="2132856"/>
            <a:ext cx="4102435" cy="31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4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1988840"/>
            <a:ext cx="936104" cy="691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7544" y="2060312"/>
            <a:ext cx="8485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10.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5656" y="2041684"/>
            <a:ext cx="669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/>
              <a:t>Pemberian</a:t>
            </a:r>
            <a:r>
              <a:rPr lang="en-US" sz="2800" b="1" dirty="0"/>
              <a:t> </a:t>
            </a:r>
            <a:r>
              <a:rPr lang="en-US" sz="2800" b="1" dirty="0" err="1"/>
              <a:t>ukuran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bagian</a:t>
            </a:r>
            <a:r>
              <a:rPr lang="en-US" sz="2800" b="1" dirty="0"/>
              <a:t> yang </a:t>
            </a:r>
            <a:r>
              <a:rPr lang="en-US" sz="2800" b="1" dirty="0" err="1"/>
              <a:t>sama</a:t>
            </a:r>
            <a:endParaRPr lang="en-US" sz="2800" b="1" dirty="0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115616" y="2852936"/>
            <a:ext cx="7052321" cy="3168352"/>
            <a:chOff x="1744" y="155"/>
            <a:chExt cx="7963" cy="3130"/>
          </a:xfrm>
        </p:grpSpPr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" y="382"/>
              <a:ext cx="7060" cy="2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" y="155"/>
              <a:ext cx="1937" cy="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45"/>
            <p:cNvSpPr txBox="1">
              <a:spLocks noChangeArrowheads="1"/>
            </p:cNvSpPr>
            <p:nvPr/>
          </p:nvSpPr>
          <p:spPr bwMode="auto">
            <a:xfrm>
              <a:off x="1903" y="244"/>
              <a:ext cx="1626" cy="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effectLst/>
                  <a:latin typeface="Tahoma"/>
                  <a:ea typeface="Tahoma"/>
                </a:rPr>
                <a:t>Gambar 3.15 Ukuran untuk bagian yang sama</a:t>
              </a:r>
              <a:endParaRPr lang="en-US" sz="1100">
                <a:effectLst/>
                <a:latin typeface="Tahoma"/>
                <a:ea typeface="Tahoma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67744" y="332656"/>
            <a:ext cx="662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Rounded MT Bold" pitchFamily="34" charset="0"/>
              </a:rPr>
              <a:t>B. ATURAN PEMBERIAN   </a:t>
            </a:r>
          </a:p>
          <a:p>
            <a:r>
              <a:rPr lang="en-US" sz="3200" b="1" dirty="0">
                <a:latin typeface="Arial Rounded MT Bold" pitchFamily="34" charset="0"/>
              </a:rPr>
              <a:t> </a:t>
            </a:r>
            <a:r>
              <a:rPr lang="en-US" sz="3200" b="1" dirty="0" smtClean="0">
                <a:latin typeface="Arial Rounded MT Bold" pitchFamily="34" charset="0"/>
              </a:rPr>
              <a:t>    UKURAN</a:t>
            </a:r>
            <a:endParaRPr lang="en-US" sz="3200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216"/>
            <a:ext cx="8040892" cy="603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189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1359" y="453212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041684"/>
            <a:ext cx="669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 smtClean="0"/>
              <a:t>Pencantuman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Ukuran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Berantai</a:t>
            </a:r>
            <a:endParaRPr lang="en-US" sz="28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984631" y="733940"/>
            <a:ext cx="5675601" cy="5847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B. </a:t>
            </a:r>
            <a:r>
              <a:rPr lang="en-US" sz="3200" b="1" dirty="0" err="1" smtClean="0"/>
              <a:t>Penempatan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Garis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Ukur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225" y="2041684"/>
            <a:ext cx="909423" cy="9013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13721" y="2060848"/>
            <a:ext cx="676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1.</a:t>
            </a:r>
          </a:p>
        </p:txBody>
      </p:sp>
      <p:pic>
        <p:nvPicPr>
          <p:cNvPr id="20" name="image12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024" y="2924944"/>
            <a:ext cx="5927320" cy="28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182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1359" y="453212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2041684"/>
            <a:ext cx="669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800" b="1" dirty="0" err="1" smtClean="0"/>
              <a:t>Pencantuman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Ukuran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Sejajar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Paralel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984631" y="733940"/>
            <a:ext cx="5675601" cy="5847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B. </a:t>
            </a:r>
            <a:r>
              <a:rPr lang="en-US" sz="3200" b="1" dirty="0" err="1" smtClean="0"/>
              <a:t>Penempatan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Garis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Ukur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8824" y="1988840"/>
            <a:ext cx="909423" cy="9013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48320" y="2008004"/>
            <a:ext cx="676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2</a:t>
            </a:r>
            <a:r>
              <a: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.</a:t>
            </a:r>
          </a:p>
        </p:txBody>
      </p:sp>
      <p:pic>
        <p:nvPicPr>
          <p:cNvPr id="11" name="image12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5605" y="2978552"/>
            <a:ext cx="5146675" cy="29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11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1359" y="453212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84631" y="733940"/>
            <a:ext cx="5675601" cy="5847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B. </a:t>
            </a:r>
            <a:r>
              <a:rPr lang="en-US" sz="3200" b="1" dirty="0" err="1" smtClean="0"/>
              <a:t>Penempatan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Garis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Ukur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3247737"/>
            <a:ext cx="909423" cy="9013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43024" y="3266901"/>
            <a:ext cx="676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3.</a:t>
            </a:r>
          </a:p>
        </p:txBody>
      </p:sp>
      <p:sp>
        <p:nvSpPr>
          <p:cNvPr id="11" name="Trapezoid 10"/>
          <p:cNvSpPr/>
          <p:nvPr/>
        </p:nvSpPr>
        <p:spPr>
          <a:xfrm rot="16200000">
            <a:off x="961565" y="2737697"/>
            <a:ext cx="2365687" cy="1609207"/>
          </a:xfrm>
          <a:prstGeom prst="trapezoid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11813" y="2683491"/>
            <a:ext cx="1609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/>
              <a:t>Pencantuman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 smtClean="0"/>
              <a:t>Kombinasi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pic>
        <p:nvPicPr>
          <p:cNvPr id="13" name="image128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4037" y="2092070"/>
            <a:ext cx="5686435" cy="34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8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1359" y="453212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asil gambar untuk engineering drawing"/>
          <p:cNvSpPr>
            <a:spLocks noChangeAspect="1" noChangeArrowheads="1"/>
          </p:cNvSpPr>
          <p:nvPr/>
        </p:nvSpPr>
        <p:spPr bwMode="auto">
          <a:xfrm>
            <a:off x="-278482" y="-119824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asil gambar untuk engineering drawing"/>
          <p:cNvSpPr>
            <a:spLocks noChangeAspect="1" noChangeArrowheads="1"/>
          </p:cNvSpPr>
          <p:nvPr/>
        </p:nvSpPr>
        <p:spPr bwMode="auto">
          <a:xfrm>
            <a:off x="307975" y="-1455738"/>
            <a:ext cx="5524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84631" y="733940"/>
            <a:ext cx="5675601" cy="5847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B. </a:t>
            </a:r>
            <a:r>
              <a:rPr lang="en-US" sz="3200" b="1" dirty="0" err="1" smtClean="0"/>
              <a:t>Penempatan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Garis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Ukur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0352" y="3068960"/>
            <a:ext cx="909423" cy="9013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959848" y="3088124"/>
            <a:ext cx="676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3.</a:t>
            </a:r>
          </a:p>
        </p:txBody>
      </p:sp>
      <p:sp>
        <p:nvSpPr>
          <p:cNvPr id="11" name="Trapezoid 10"/>
          <p:cNvSpPr/>
          <p:nvPr/>
        </p:nvSpPr>
        <p:spPr>
          <a:xfrm rot="5400000">
            <a:off x="5669924" y="3073824"/>
            <a:ext cx="2365687" cy="1249167"/>
          </a:xfrm>
          <a:prstGeom prst="trapezoid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44209" y="2708920"/>
            <a:ext cx="1080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/>
              <a:t>Garis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Ukur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Satu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Garis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3568" y="2120364"/>
            <a:ext cx="5256584" cy="3684900"/>
            <a:chOff x="2288" y="255"/>
            <a:chExt cx="7228" cy="4696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255"/>
              <a:ext cx="7228" cy="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" y="4447"/>
              <a:ext cx="3737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23" y="4534"/>
              <a:ext cx="3376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i="1">
                  <a:effectLst/>
                  <a:latin typeface="Tahoma"/>
                  <a:ea typeface="Tahoma"/>
                </a:rPr>
                <a:t>Gambar 3.27 Ukuran dalam satu garis</a:t>
              </a:r>
              <a:endParaRPr lang="en-US" sz="1100">
                <a:effectLst/>
                <a:latin typeface="Tahoma"/>
                <a:ea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575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sil gambar untuk draft engineer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253"/>
          <a:stretch/>
        </p:blipFill>
        <p:spPr bwMode="auto">
          <a:xfrm>
            <a:off x="0" y="15354"/>
            <a:ext cx="9111766" cy="62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asil gambar untuk conclus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298" t="9399" r="13458" b="36525"/>
          <a:stretch/>
        </p:blipFill>
        <p:spPr bwMode="auto">
          <a:xfrm>
            <a:off x="484909" y="260648"/>
            <a:ext cx="1094510" cy="1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sil gambar untuk conclus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4" t="21080" r="4423" b="7118"/>
          <a:stretch/>
        </p:blipFill>
        <p:spPr bwMode="auto">
          <a:xfrm>
            <a:off x="1579418" y="260648"/>
            <a:ext cx="6359237" cy="14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Manual Operation 10"/>
          <p:cNvSpPr/>
          <p:nvPr/>
        </p:nvSpPr>
        <p:spPr>
          <a:xfrm>
            <a:off x="1115616" y="2060848"/>
            <a:ext cx="7056784" cy="4176464"/>
          </a:xfrm>
          <a:prstGeom prst="flowChartManualOper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buFont typeface="Wingdings" pitchFamily="2" charset="2"/>
              <a:buChar char="ü"/>
            </a:pPr>
            <a:r>
              <a:rPr lang="en-US" sz="2400" b="1" dirty="0" err="1"/>
              <a:t>Fungsi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pemberian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adalah</a:t>
            </a:r>
            <a:r>
              <a:rPr lang="en-US" sz="2400" b="1" dirty="0"/>
              <a:t> agar </a:t>
            </a:r>
            <a:r>
              <a:rPr lang="en-US" sz="2400" b="1" dirty="0" err="1"/>
              <a:t>benda</a:t>
            </a:r>
            <a:r>
              <a:rPr lang="en-US" sz="2400" b="1" dirty="0"/>
              <a:t> </a:t>
            </a:r>
            <a:r>
              <a:rPr lang="en-US" sz="2400" b="1" dirty="0" err="1"/>
              <a:t>dapat</a:t>
            </a:r>
            <a:r>
              <a:rPr lang="en-US" sz="2400" b="1" dirty="0"/>
              <a:t> </a:t>
            </a:r>
            <a:r>
              <a:rPr lang="en-US" sz="2400" b="1" dirty="0" err="1"/>
              <a:t>dibuat</a:t>
            </a:r>
            <a:r>
              <a:rPr lang="en-US" sz="2400" b="1" dirty="0"/>
              <a:t> </a:t>
            </a:r>
            <a:r>
              <a:rPr lang="en-US" sz="2400" b="1" dirty="0" err="1"/>
              <a:t>sesuai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dimensi</a:t>
            </a:r>
            <a:r>
              <a:rPr lang="en-US" sz="2400" b="1" dirty="0"/>
              <a:t> yang </a:t>
            </a:r>
            <a:r>
              <a:rPr lang="en-US" sz="2400" b="1" dirty="0" err="1"/>
              <a:t>telah</a:t>
            </a:r>
            <a:r>
              <a:rPr lang="en-US" sz="2400" b="1" dirty="0"/>
              <a:t> </a:t>
            </a:r>
            <a:r>
              <a:rPr lang="en-US" sz="2400" b="1" dirty="0" err="1"/>
              <a:t>direncanakan</a:t>
            </a:r>
            <a:r>
              <a:rPr lang="en-US" sz="2400" b="1" dirty="0"/>
              <a:t>.</a:t>
            </a:r>
          </a:p>
          <a:p>
            <a:pPr marL="285750" lvl="0" indent="-285750" algn="ctr">
              <a:buFont typeface="Wingdings" pitchFamily="2" charset="2"/>
              <a:buChar char="ü"/>
            </a:pPr>
            <a:r>
              <a:rPr lang="en-US" sz="2400" b="1" dirty="0" err="1"/>
              <a:t>Pemberian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mengacu</a:t>
            </a:r>
            <a:r>
              <a:rPr lang="en-US" sz="2400" b="1" dirty="0"/>
              <a:t> </a:t>
            </a:r>
            <a:r>
              <a:rPr lang="en-US" sz="2400" b="1" dirty="0" err="1"/>
              <a:t>pada</a:t>
            </a:r>
            <a:r>
              <a:rPr lang="en-US" sz="2400" b="1" dirty="0"/>
              <a:t> proses </a:t>
            </a:r>
            <a:r>
              <a:rPr lang="en-US" sz="2400" b="1" dirty="0" err="1"/>
              <a:t>pengerjaan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fungsi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benda</a:t>
            </a:r>
            <a:r>
              <a:rPr lang="en-US" sz="2400" b="1" dirty="0"/>
              <a:t> </a:t>
            </a:r>
            <a:r>
              <a:rPr lang="en-US" sz="2400" b="1" dirty="0" err="1"/>
              <a:t>kerja</a:t>
            </a:r>
            <a:r>
              <a:rPr lang="en-US" sz="2400" b="1" dirty="0"/>
              <a:t> </a:t>
            </a:r>
            <a:r>
              <a:rPr lang="en-US" sz="2400" b="1" dirty="0" err="1"/>
              <a:t>tersebut</a:t>
            </a:r>
            <a:r>
              <a:rPr lang="en-US" sz="2400" b="1" dirty="0"/>
              <a:t>.</a:t>
            </a:r>
          </a:p>
          <a:p>
            <a:pPr marL="285750" lvl="0" indent="-285750" algn="ctr">
              <a:buFont typeface="Wingdings" pitchFamily="2" charset="2"/>
              <a:buChar char="ü"/>
            </a:pPr>
            <a:r>
              <a:rPr lang="en-US" sz="2400" b="1" dirty="0" err="1"/>
              <a:t>Aturan</a:t>
            </a:r>
            <a:r>
              <a:rPr lang="en-US" sz="2400" b="1" dirty="0"/>
              <a:t> </a:t>
            </a:r>
            <a:r>
              <a:rPr lang="en-US" sz="2400" b="1" dirty="0" err="1"/>
              <a:t>pemberian</a:t>
            </a:r>
            <a:r>
              <a:rPr lang="en-US" sz="2400" b="1" dirty="0"/>
              <a:t> </a:t>
            </a:r>
            <a:r>
              <a:rPr lang="en-US" sz="2400" b="1" dirty="0" err="1"/>
              <a:t>ukuran</a:t>
            </a:r>
            <a:r>
              <a:rPr lang="en-US" sz="2400" b="1" dirty="0"/>
              <a:t> </a:t>
            </a:r>
            <a:r>
              <a:rPr lang="en-US" sz="2400" b="1" dirty="0" err="1"/>
              <a:t>telah</a:t>
            </a:r>
            <a:r>
              <a:rPr lang="en-US" sz="2400" b="1" dirty="0"/>
              <a:t> </a:t>
            </a:r>
            <a:r>
              <a:rPr lang="en-US" sz="2400" b="1" dirty="0" err="1"/>
              <a:t>diseragamkan</a:t>
            </a:r>
            <a:r>
              <a:rPr lang="en-US" sz="2400" b="1" dirty="0"/>
              <a:t> </a:t>
            </a:r>
            <a:r>
              <a:rPr lang="en-US" sz="2400" b="1" dirty="0" err="1"/>
              <a:t>oleh</a:t>
            </a:r>
            <a:r>
              <a:rPr lang="en-US" sz="2400" b="1" dirty="0"/>
              <a:t> ISO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8290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1844824"/>
            <a:ext cx="763284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 smtClean="0"/>
              <a:t>Soal</a:t>
            </a:r>
            <a:r>
              <a:rPr lang="en-US" b="1" dirty="0" smtClean="0"/>
              <a:t> </a:t>
            </a:r>
            <a:r>
              <a:rPr lang="en-US" b="1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Sebutkan</a:t>
            </a:r>
            <a:r>
              <a:rPr lang="en-US" sz="2000" b="1" dirty="0"/>
              <a:t> </a:t>
            </a:r>
            <a:r>
              <a:rPr lang="en-US" sz="2000" b="1" dirty="0" err="1"/>
              <a:t>fungsi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pemberian</a:t>
            </a:r>
            <a:r>
              <a:rPr lang="en-US" sz="2000" b="1" dirty="0"/>
              <a:t> </a:t>
            </a: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gambar</a:t>
            </a:r>
            <a:r>
              <a:rPr lang="en-US" sz="2000" b="1" dirty="0"/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Selain</a:t>
            </a:r>
            <a:r>
              <a:rPr lang="en-US" sz="2000" b="1" dirty="0"/>
              <a:t> </a:t>
            </a:r>
            <a:r>
              <a:rPr lang="en-US" sz="2000" b="1" dirty="0" err="1"/>
              <a:t>mengikuti</a:t>
            </a:r>
            <a:r>
              <a:rPr lang="en-US" sz="2000" b="1" dirty="0"/>
              <a:t> </a:t>
            </a:r>
            <a:r>
              <a:rPr lang="en-US" sz="2000" b="1" dirty="0" err="1"/>
              <a:t>standar</a:t>
            </a:r>
            <a:r>
              <a:rPr lang="en-US" sz="2000" b="1" dirty="0"/>
              <a:t>, </a:t>
            </a:r>
            <a:r>
              <a:rPr lang="en-US" sz="2000" b="1" dirty="0" err="1"/>
              <a:t>pemberian</a:t>
            </a:r>
            <a:r>
              <a:rPr lang="en-US" sz="2000" b="1" dirty="0"/>
              <a:t> </a:t>
            </a: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harus</a:t>
            </a:r>
            <a:r>
              <a:rPr lang="en-US" sz="2000" b="1" dirty="0"/>
              <a:t> </a:t>
            </a:r>
            <a:r>
              <a:rPr lang="en-US" sz="2000" b="1" dirty="0" err="1"/>
              <a:t>mempertimbangkan</a:t>
            </a:r>
            <a:r>
              <a:rPr lang="en-US" sz="2000" b="1" dirty="0"/>
              <a:t> di </a:t>
            </a:r>
            <a:r>
              <a:rPr lang="en-US" sz="2000" b="1" dirty="0" err="1"/>
              <a:t>bengkel</a:t>
            </a:r>
            <a:r>
              <a:rPr lang="en-US" sz="2000" b="1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utama</a:t>
            </a:r>
            <a:r>
              <a:rPr lang="en-US" sz="2000" b="1" dirty="0"/>
              <a:t> </a:t>
            </a:r>
            <a:r>
              <a:rPr lang="en-US" sz="2000" b="1" dirty="0" err="1"/>
              <a:t>dicantumkan</a:t>
            </a:r>
            <a:r>
              <a:rPr lang="en-US" sz="2000" b="1" dirty="0"/>
              <a:t> </a:t>
            </a:r>
            <a:r>
              <a:rPr lang="en-US" sz="2000" b="1" dirty="0" err="1"/>
              <a:t>pada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Garis</a:t>
            </a:r>
            <a:r>
              <a:rPr lang="en-US" sz="2000" b="1" dirty="0"/>
              <a:t> </a:t>
            </a:r>
            <a:r>
              <a:rPr lang="en-US" sz="2000" b="1" dirty="0" err="1"/>
              <a:t>ukur</a:t>
            </a:r>
            <a:r>
              <a:rPr lang="en-US" sz="2000" b="1" dirty="0"/>
              <a:t> </a:t>
            </a:r>
            <a:r>
              <a:rPr lang="en-US" sz="2000" b="1" dirty="0" err="1"/>
              <a:t>dibuat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garis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Perbandingan</a:t>
            </a:r>
            <a:r>
              <a:rPr lang="en-US" sz="2000" b="1" dirty="0"/>
              <a:t> </a:t>
            </a:r>
            <a:r>
              <a:rPr lang="en-US" sz="2000" b="1" dirty="0" err="1"/>
              <a:t>tebal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panjang</a:t>
            </a:r>
            <a:r>
              <a:rPr lang="en-US" sz="2000" b="1" dirty="0"/>
              <a:t> </a:t>
            </a:r>
            <a:r>
              <a:rPr lang="en-US" sz="2000" b="1" dirty="0" err="1"/>
              <a:t>anak</a:t>
            </a:r>
            <a:r>
              <a:rPr lang="en-US" sz="2000" b="1" dirty="0"/>
              <a:t> </a:t>
            </a:r>
            <a:r>
              <a:rPr lang="en-US" sz="2000" b="1" dirty="0" err="1"/>
              <a:t>panah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keperluan</a:t>
            </a:r>
            <a:r>
              <a:rPr lang="en-US" sz="2000" b="1" dirty="0"/>
              <a:t> </a:t>
            </a:r>
            <a:r>
              <a:rPr lang="en-US" sz="2000" b="1" dirty="0" err="1"/>
              <a:t>pengerjaan</a:t>
            </a:r>
            <a:r>
              <a:rPr lang="en-US" sz="2000" b="1" dirty="0"/>
              <a:t>, </a:t>
            </a: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lubang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ulir</a:t>
            </a:r>
            <a:r>
              <a:rPr lang="en-US" sz="2000" b="1" dirty="0"/>
              <a:t> </a:t>
            </a:r>
            <a:r>
              <a:rPr lang="en-US" sz="2000" b="1" dirty="0" err="1"/>
              <a:t>ditarik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Satuan</a:t>
            </a:r>
            <a:r>
              <a:rPr lang="en-US" sz="2000" b="1" dirty="0"/>
              <a:t> </a:t>
            </a: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ukuran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teknik</a:t>
            </a:r>
            <a:r>
              <a:rPr lang="en-US" sz="2000" b="1" dirty="0"/>
              <a:t> </a:t>
            </a:r>
            <a:r>
              <a:rPr lang="en-US" sz="2000" b="1" dirty="0" err="1"/>
              <a:t>mesin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tempat</a:t>
            </a:r>
            <a:r>
              <a:rPr lang="en-US" sz="2000" b="1" dirty="0"/>
              <a:t> </a:t>
            </a:r>
            <a:r>
              <a:rPr lang="en-US" sz="2000" b="1" dirty="0" err="1"/>
              <a:t>vertikal</a:t>
            </a:r>
            <a:r>
              <a:rPr lang="en-US" sz="2000" b="1" dirty="0"/>
              <a:t>, </a:t>
            </a:r>
            <a:r>
              <a:rPr lang="en-US" sz="2000" b="1" dirty="0" err="1"/>
              <a:t>angka</a:t>
            </a:r>
            <a:r>
              <a:rPr lang="en-US" sz="2000" b="1" dirty="0"/>
              <a:t> </a:t>
            </a:r>
            <a:r>
              <a:rPr lang="en-US" sz="2000" b="1" dirty="0" err="1"/>
              <a:t>ukur</a:t>
            </a:r>
            <a:r>
              <a:rPr lang="en-US" sz="2000" b="1" dirty="0"/>
              <a:t> </a:t>
            </a:r>
            <a:r>
              <a:rPr lang="en-US" sz="2000" b="1" dirty="0" err="1"/>
              <a:t>diletakkan</a:t>
            </a:r>
            <a:r>
              <a:rPr lang="en-US" sz="2000" b="1" dirty="0"/>
              <a:t> di ….. </a:t>
            </a:r>
            <a:r>
              <a:rPr lang="en-US" sz="2000" b="1" dirty="0" err="1"/>
              <a:t>garis</a:t>
            </a:r>
            <a:r>
              <a:rPr lang="en-US" sz="2000" b="1" dirty="0"/>
              <a:t> </a:t>
            </a:r>
            <a:r>
              <a:rPr lang="en-US" sz="2000" b="1" dirty="0" err="1"/>
              <a:t>ukur</a:t>
            </a:r>
            <a:r>
              <a:rPr lang="en-US" sz="2000" b="1" dirty="0"/>
              <a:t>, </a:t>
            </a:r>
            <a:r>
              <a:rPr lang="en-US" sz="2000" b="1" dirty="0" err="1"/>
              <a:t>menghadap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…..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tempat</a:t>
            </a:r>
            <a:r>
              <a:rPr lang="en-US" sz="2000" b="1" dirty="0"/>
              <a:t> horizontal, </a:t>
            </a:r>
            <a:r>
              <a:rPr lang="en-US" sz="2000" b="1" dirty="0" err="1"/>
              <a:t>angka</a:t>
            </a:r>
            <a:r>
              <a:rPr lang="en-US" sz="2000" b="1" dirty="0"/>
              <a:t> </a:t>
            </a:r>
            <a:r>
              <a:rPr lang="en-US" sz="2000" b="1" dirty="0" err="1"/>
              <a:t>ukur</a:t>
            </a:r>
            <a:r>
              <a:rPr lang="en-US" sz="2000" b="1" dirty="0"/>
              <a:t> </a:t>
            </a:r>
            <a:r>
              <a:rPr lang="en-US" sz="2000" b="1" dirty="0" err="1"/>
              <a:t>diletakkan</a:t>
            </a:r>
            <a:r>
              <a:rPr lang="en-US" sz="2000" b="1" dirty="0"/>
              <a:t> di ….. </a:t>
            </a:r>
            <a:r>
              <a:rPr lang="en-US" sz="2000" b="1" dirty="0" err="1"/>
              <a:t>garis</a:t>
            </a:r>
            <a:r>
              <a:rPr lang="en-US" sz="2000" b="1" dirty="0"/>
              <a:t> </a:t>
            </a:r>
            <a:r>
              <a:rPr lang="en-US" sz="2000" b="1" dirty="0" err="1"/>
              <a:t>ukur</a:t>
            </a:r>
            <a:r>
              <a:rPr lang="en-US" sz="2000" b="1" dirty="0"/>
              <a:t>, </a:t>
            </a:r>
            <a:r>
              <a:rPr lang="en-US" sz="2000" b="1" dirty="0" err="1"/>
              <a:t>menghadap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…..</a:t>
            </a:r>
          </a:p>
          <a:p>
            <a:endParaRPr lang="en-US" dirty="0"/>
          </a:p>
        </p:txBody>
      </p:sp>
      <p:sp>
        <p:nvSpPr>
          <p:cNvPr id="5" name="Flowchart: Off-page Connector 4"/>
          <p:cNvSpPr/>
          <p:nvPr/>
        </p:nvSpPr>
        <p:spPr>
          <a:xfrm>
            <a:off x="2627784" y="692696"/>
            <a:ext cx="4896543" cy="614445"/>
          </a:xfrm>
          <a:prstGeom prst="flowChartOffpageConnector">
            <a:avLst/>
          </a:prstGeom>
          <a:solidFill>
            <a:schemeClr val="accent1">
              <a:lumMod val="40000"/>
              <a:lumOff val="60000"/>
            </a:schemeClr>
          </a:solidFill>
          <a:ln w="15875" cap="rnd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457200">
              <a:defRPr/>
            </a:pPr>
            <a:r>
              <a:rPr lang="en-US" sz="3200" b="1" dirty="0" err="1"/>
              <a:t>Tes</a:t>
            </a:r>
            <a:r>
              <a:rPr lang="en-US" sz="3200" b="1" dirty="0"/>
              <a:t> </a:t>
            </a:r>
            <a:r>
              <a:rPr lang="en-US" sz="3200" b="1" dirty="0" err="1"/>
              <a:t>Formatif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30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8024" y="1982788"/>
            <a:ext cx="4176464" cy="33184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9512" y="1982788"/>
            <a:ext cx="4416392" cy="331842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332656"/>
            <a:ext cx="6696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Latihan</a:t>
            </a:r>
            <a:r>
              <a:rPr lang="en-US" sz="2800" b="1" dirty="0"/>
              <a:t> </a:t>
            </a:r>
          </a:p>
          <a:p>
            <a:r>
              <a:rPr lang="en-US" b="1" dirty="0" err="1"/>
              <a:t>Perbaiki</a:t>
            </a:r>
            <a:r>
              <a:rPr lang="en-US" b="1" dirty="0"/>
              <a:t> </a:t>
            </a:r>
            <a:r>
              <a:rPr lang="en-US" b="1" dirty="0" err="1"/>
              <a:t>gambar</a:t>
            </a:r>
            <a:r>
              <a:rPr lang="en-US" b="1" dirty="0"/>
              <a:t> </a:t>
            </a:r>
            <a:r>
              <a:rPr lang="en-US" b="1" dirty="0" err="1"/>
              <a:t>berikut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sehingga</a:t>
            </a:r>
            <a:r>
              <a:rPr lang="en-US" b="1" dirty="0"/>
              <a:t> </a:t>
            </a:r>
            <a:r>
              <a:rPr lang="en-US" b="1" dirty="0" err="1"/>
              <a:t>sesuai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standar</a:t>
            </a:r>
            <a:r>
              <a:rPr lang="en-US" b="1" dirty="0"/>
              <a:t>, </a:t>
            </a:r>
            <a:r>
              <a:rPr lang="en-US" b="1" dirty="0" err="1"/>
              <a:t>lengkapi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ukuran</a:t>
            </a:r>
            <a:r>
              <a:rPr lang="en-US" b="1" dirty="0"/>
              <a:t> yang </a:t>
            </a:r>
            <a:r>
              <a:rPr lang="en-US" b="1" dirty="0" err="1"/>
              <a:t>perlu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keperluan</a:t>
            </a:r>
            <a:r>
              <a:rPr lang="en-US" b="1" dirty="0"/>
              <a:t> </a:t>
            </a:r>
            <a:r>
              <a:rPr lang="en-US" b="1" dirty="0" err="1"/>
              <a:t>pembuatan</a:t>
            </a:r>
            <a:r>
              <a:rPr lang="en-US" b="1" dirty="0"/>
              <a:t> di </a:t>
            </a:r>
            <a:r>
              <a:rPr lang="en-US" b="1" dirty="0" err="1"/>
              <a:t>bengkel</a:t>
            </a:r>
            <a:r>
              <a:rPr lang="en-US" b="1" dirty="0"/>
              <a:t>,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kertas</a:t>
            </a:r>
            <a:r>
              <a:rPr lang="en-US" b="1" dirty="0"/>
              <a:t> A</a:t>
            </a:r>
            <a:r>
              <a:rPr lang="en-US" b="1" baseline="-25000" dirty="0"/>
              <a:t>4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skala</a:t>
            </a:r>
            <a:r>
              <a:rPr lang="en-US" b="1" dirty="0"/>
              <a:t> 1:1.</a:t>
            </a:r>
          </a:p>
          <a:p>
            <a:endParaRPr lang="en-US" dirty="0"/>
          </a:p>
        </p:txBody>
      </p:sp>
      <p:pic>
        <p:nvPicPr>
          <p:cNvPr id="7" name="image144.png"/>
          <p:cNvPicPr/>
          <p:nvPr/>
        </p:nvPicPr>
        <p:blipFill rotWithShape="1">
          <a:blip r:embed="rId2" cstate="print"/>
          <a:srcRect t="54901"/>
          <a:stretch/>
        </p:blipFill>
        <p:spPr>
          <a:xfrm>
            <a:off x="401372" y="2492896"/>
            <a:ext cx="4026612" cy="2392199"/>
          </a:xfrm>
          <a:prstGeom prst="rect">
            <a:avLst/>
          </a:prstGeom>
        </p:spPr>
      </p:pic>
      <p:pic>
        <p:nvPicPr>
          <p:cNvPr id="8" name="image144.png"/>
          <p:cNvPicPr/>
          <p:nvPr/>
        </p:nvPicPr>
        <p:blipFill rotWithShape="1">
          <a:blip r:embed="rId2" cstate="print"/>
          <a:srcRect l="5664" r="7059" b="63448"/>
          <a:stretch/>
        </p:blipFill>
        <p:spPr>
          <a:xfrm>
            <a:off x="5043055" y="2492896"/>
            <a:ext cx="3561394" cy="2362499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 rot="16200000">
            <a:off x="1801940" y="5406973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879255" y="552650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</a:t>
            </a:r>
            <a:endParaRPr lang="en-US" sz="2800" b="1" dirty="0"/>
          </a:p>
        </p:txBody>
      </p:sp>
      <p:sp>
        <p:nvSpPr>
          <p:cNvPr id="13" name="Pentagon 12"/>
          <p:cNvSpPr/>
          <p:nvPr/>
        </p:nvSpPr>
        <p:spPr>
          <a:xfrm rot="16200000">
            <a:off x="6396684" y="5397700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73999" y="551723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</a:t>
            </a:r>
          </a:p>
        </p:txBody>
      </p:sp>
      <p:pic>
        <p:nvPicPr>
          <p:cNvPr id="2052" name="Picture 4" descr="Hasil gambar untuk ta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905" y="332656"/>
            <a:ext cx="1188838" cy="13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503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160" y="2138955"/>
            <a:ext cx="4295480" cy="352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owchart: Off-page Connector 4"/>
          <p:cNvSpPr/>
          <p:nvPr/>
        </p:nvSpPr>
        <p:spPr>
          <a:xfrm>
            <a:off x="2843808" y="764703"/>
            <a:ext cx="4896543" cy="614445"/>
          </a:xfrm>
          <a:prstGeom prst="flowChartOffpageConnector">
            <a:avLst/>
          </a:prstGeom>
          <a:solidFill>
            <a:schemeClr val="accent1">
              <a:lumMod val="40000"/>
              <a:lumOff val="60000"/>
            </a:schemeClr>
          </a:solidFill>
          <a:ln w="15875" cap="rnd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anose="020B0502020202020204"/>
              </a:rPr>
              <a:t>PENUGASAN</a:t>
            </a:r>
          </a:p>
        </p:txBody>
      </p:sp>
      <p:pic>
        <p:nvPicPr>
          <p:cNvPr id="6" name="Picture 14" descr="Hasil gambar untuk enginering dra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2233" y="2120765"/>
            <a:ext cx="3816424" cy="36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/>
          <p:cNvSpPr/>
          <p:nvPr/>
        </p:nvSpPr>
        <p:spPr>
          <a:xfrm rot="16200000">
            <a:off x="1801940" y="5406973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879255" y="552650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</a:t>
            </a:r>
            <a:endParaRPr lang="en-US" sz="2800" b="1" dirty="0"/>
          </a:p>
        </p:txBody>
      </p:sp>
      <p:sp>
        <p:nvSpPr>
          <p:cNvPr id="9" name="Pentagon 8"/>
          <p:cNvSpPr/>
          <p:nvPr/>
        </p:nvSpPr>
        <p:spPr>
          <a:xfrm rot="16200000">
            <a:off x="6122420" y="5334965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199735" y="5454497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</a:t>
            </a:r>
          </a:p>
        </p:txBody>
      </p:sp>
      <p:pic>
        <p:nvPicPr>
          <p:cNvPr id="11" name="Picture 4" descr="Hasil gambar untuk tas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905" y="332656"/>
            <a:ext cx="1188838" cy="13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030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3124"/>
            <a:ext cx="8928992" cy="604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800" y="1370510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sz="4000" b="1" kern="0" dirty="0">
                <a:latin typeface="Berlin Sans FB Demi" pitchFamily="34" charset="0"/>
              </a:rPr>
              <a:t>SEKIAN</a:t>
            </a:r>
          </a:p>
          <a:p>
            <a:pPr lvl="0" algn="ctr" defTabSz="457200">
              <a:defRPr/>
            </a:pPr>
            <a:r>
              <a:rPr lang="en-US" sz="4000" b="1" kern="0" dirty="0">
                <a:latin typeface="Berlin Sans FB Demi" pitchFamily="34" charset="0"/>
              </a:rPr>
              <a:t>TERIMA </a:t>
            </a:r>
            <a:r>
              <a:rPr lang="en-US" sz="4000" b="1" kern="0" dirty="0" smtClean="0">
                <a:latin typeface="Berlin Sans FB Demi" pitchFamily="34" charset="0"/>
              </a:rPr>
              <a:t>KASIH</a:t>
            </a:r>
            <a:endParaRPr lang="en-US" sz="4000" b="1" kern="0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30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099374" y="-624834"/>
            <a:ext cx="5065568" cy="4191743"/>
            <a:chOff x="6768475" y="-762743"/>
            <a:chExt cx="6754091" cy="44756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 rot="21385083">
              <a:off x="7649300" y="451237"/>
              <a:ext cx="4108655" cy="558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38705" y="2817798"/>
            <a:ext cx="3936065" cy="857239"/>
            <a:chOff x="3917322" y="1137622"/>
            <a:chExt cx="5248088" cy="15088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17322" y="1137622"/>
              <a:ext cx="5248088" cy="15088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Rectangle 17"/>
            <p:cNvSpPr/>
            <p:nvPr/>
          </p:nvSpPr>
          <p:spPr>
            <a:xfrm>
              <a:off x="4029286" y="1527564"/>
              <a:ext cx="3574484" cy="8125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ranklin Gothic Heavy" pitchFamily="34" charset="0"/>
                </a:rPr>
                <a:t>KOMPETENSI INTI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29953" y="3879789"/>
            <a:ext cx="4044817" cy="857239"/>
            <a:chOff x="3772321" y="1137622"/>
            <a:chExt cx="5393089" cy="15088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17322" y="1137622"/>
              <a:ext cx="5248088" cy="15088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1" name="Rectangle 30"/>
            <p:cNvSpPr/>
            <p:nvPr/>
          </p:nvSpPr>
          <p:spPr>
            <a:xfrm>
              <a:off x="3772321" y="1432731"/>
              <a:ext cx="4008789" cy="8125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ranklin Gothic Demi" pitchFamily="34" charset="0"/>
                </a:rPr>
                <a:t>KOMPETENSI DASAR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39777" y="4945411"/>
            <a:ext cx="4020614" cy="857239"/>
            <a:chOff x="3785419" y="1036914"/>
            <a:chExt cx="5360818" cy="150882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98149" y="1036914"/>
              <a:ext cx="5248088" cy="15088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3785419" y="1465884"/>
              <a:ext cx="3973993" cy="7042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ranklin Gothic Demi" pitchFamily="34" charset="0"/>
                </a:rPr>
                <a:t>TUJUAN PEMBELAJARAN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itchFamily="34" charset="0"/>
              </a:endParaRPr>
            </a:p>
          </p:txBody>
        </p:sp>
      </p:grpSp>
      <p:pic>
        <p:nvPicPr>
          <p:cNvPr id="17" name="Picture 4" descr="Hasil gambar untuk garis ukur dan garis bant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4479" y="2555353"/>
            <a:ext cx="3324225" cy="3438526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sil gambar untuk engin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726" y="332657"/>
            <a:ext cx="1729026" cy="1865855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848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099374" y="-624834"/>
            <a:ext cx="5065568" cy="4191743"/>
            <a:chOff x="6768475" y="-762743"/>
            <a:chExt cx="6754091" cy="44756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 rot="21385083">
              <a:off x="7801943" y="456261"/>
              <a:ext cx="3956555" cy="558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0932" y="3066777"/>
            <a:ext cx="1492726" cy="2454942"/>
            <a:chOff x="2736961" y="2092311"/>
            <a:chExt cx="1990301" cy="2454942"/>
          </a:xfrm>
          <a:solidFill>
            <a:srgbClr val="DCDCDC"/>
          </a:solidFill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36961" y="2092311"/>
              <a:ext cx="1990301" cy="1937575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Flowchart: Off-page Connector 30"/>
            <p:cNvSpPr/>
            <p:nvPr/>
          </p:nvSpPr>
          <p:spPr>
            <a:xfrm>
              <a:off x="2743652" y="4009582"/>
              <a:ext cx="1981127" cy="537671"/>
            </a:xfrm>
            <a:prstGeom prst="flowChartOffpage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 smtClean="0">
                  <a:latin typeface="Century Gothic" panose="020B0502020202020204"/>
                </a:rPr>
                <a:t>SPIRITUAL</a:t>
              </a:r>
              <a:endPara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634193" y="3056483"/>
            <a:ext cx="1564892" cy="2478082"/>
            <a:chOff x="4860388" y="2082018"/>
            <a:chExt cx="2086522" cy="2478082"/>
          </a:xfrm>
          <a:solidFill>
            <a:srgbClr val="DCDCDC"/>
          </a:solidFill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860390" y="2082018"/>
              <a:ext cx="2086520" cy="1976003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Flowchart: Off-page Connector 36"/>
            <p:cNvSpPr/>
            <p:nvPr/>
          </p:nvSpPr>
          <p:spPr>
            <a:xfrm>
              <a:off x="4860388" y="4022428"/>
              <a:ext cx="2069767" cy="537672"/>
            </a:xfrm>
            <a:prstGeom prst="flowChartOffpage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SOSIAL</a:t>
              </a:r>
            </a:p>
          </p:txBody>
        </p:sp>
      </p:grpSp>
      <p:sp>
        <p:nvSpPr>
          <p:cNvPr id="43" name="Flowchart: Off-page Connector 42"/>
          <p:cNvSpPr/>
          <p:nvPr/>
        </p:nvSpPr>
        <p:spPr>
          <a:xfrm>
            <a:off x="4719362" y="5015964"/>
            <a:ext cx="1550956" cy="537672"/>
          </a:xfrm>
          <a:prstGeom prst="flowChartOffpageConnector">
            <a:avLst/>
          </a:prstGeom>
          <a:solidFill>
            <a:schemeClr val="accent1">
              <a:lumMod val="40000"/>
              <a:lumOff val="60000"/>
            </a:schemeClr>
          </a:solidFill>
          <a:ln w="15875" cap="rnd" cmpd="sng" algn="ctr">
            <a:solidFill>
              <a:srgbClr val="DCDCD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anose="020B0502020202020204"/>
              </a:rPr>
              <a:t>PENGETAHUAN</a:t>
            </a:r>
          </a:p>
        </p:txBody>
      </p:sp>
      <p:sp>
        <p:nvSpPr>
          <p:cNvPr id="49" name="Flowchart: Off-page Connector 48"/>
          <p:cNvSpPr/>
          <p:nvPr/>
        </p:nvSpPr>
        <p:spPr>
          <a:xfrm>
            <a:off x="6890215" y="5027198"/>
            <a:ext cx="1504617" cy="537672"/>
          </a:xfrm>
          <a:prstGeom prst="flowChartOffpageConnector">
            <a:avLst/>
          </a:prstGeom>
          <a:solidFill>
            <a:schemeClr val="accent1">
              <a:lumMod val="40000"/>
              <a:lumOff val="60000"/>
            </a:schemeClr>
          </a:solidFill>
          <a:ln w="15875" cap="rnd" cmpd="sng" algn="ctr">
            <a:solidFill>
              <a:srgbClr val="DCDCD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anose="020B0502020202020204"/>
              </a:rPr>
              <a:t>KETERAMPILAN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5736" y="5597864"/>
            <a:ext cx="446692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Heavy" pitchFamily="34" charset="0"/>
              </a:rPr>
              <a:t>KOMPETENSI INTI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ranklin Gothic Heavy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 rot="5400000">
            <a:off x="894285" y="2301356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entagon 52"/>
          <p:cNvSpPr/>
          <p:nvPr/>
        </p:nvSpPr>
        <p:spPr>
          <a:xfrm rot="5400000">
            <a:off x="3015960" y="2301356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Pentagon 53"/>
          <p:cNvSpPr/>
          <p:nvPr/>
        </p:nvSpPr>
        <p:spPr>
          <a:xfrm rot="5400000">
            <a:off x="5100540" y="2248397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entagon 54"/>
          <p:cNvSpPr/>
          <p:nvPr/>
        </p:nvSpPr>
        <p:spPr>
          <a:xfrm rot="5400000">
            <a:off x="7231477" y="2238621"/>
            <a:ext cx="801360" cy="733847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42088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KI. 1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092604" y="238862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KI. 2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177184" y="231370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KI. 3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318485" y="229165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KI. 4</a:t>
            </a:r>
            <a:endParaRPr lang="en-US" b="1" dirty="0"/>
          </a:p>
        </p:txBody>
      </p:sp>
      <p:pic>
        <p:nvPicPr>
          <p:cNvPr id="7170" name="Picture 2" descr="Gambar terkai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28" t="11607" r="4339" b="5748"/>
          <a:stretch/>
        </p:blipFill>
        <p:spPr bwMode="auto">
          <a:xfrm>
            <a:off x="6890215" y="3026079"/>
            <a:ext cx="1504617" cy="19870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asil gambar untuk tujuan pembelajar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9360" y="3068961"/>
            <a:ext cx="1550957" cy="190066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91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200176" y="-762742"/>
            <a:ext cx="5065568" cy="3724884"/>
            <a:chOff x="7090447" y="-1144519"/>
            <a:chExt cx="6754091" cy="44756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90447" y="-1144519"/>
              <a:ext cx="6754091" cy="44756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 rot="21385083">
              <a:off x="8324564" y="34451"/>
              <a:ext cx="3755710" cy="6286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914650" y="2962142"/>
            <a:ext cx="62293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Memahami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pengertian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tanda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endParaRPr lang="en-US" sz="2400" dirty="0">
              <a:latin typeface="League Spartan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Memahami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pengertian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aturan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peletakan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tanda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mesin</a:t>
            </a:r>
            <a:endParaRPr lang="en-US" sz="2400" dirty="0">
              <a:latin typeface="League Spartan"/>
            </a:endParaRPr>
          </a:p>
          <a:p>
            <a:pPr marL="742950" lvl="1" indent="-285750" eaLnBrk="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Memahami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aturan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tanda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endParaRPr lang="en-US" sz="2400" dirty="0">
              <a:latin typeface="League 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9872" y="2340169"/>
            <a:ext cx="51539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1. </a:t>
            </a:r>
            <a:r>
              <a:rPr lang="en-US" sz="32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Aspek</a:t>
            </a:r>
            <a:r>
              <a:rPr lang="en-US" sz="32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 </a:t>
            </a:r>
            <a:r>
              <a:rPr lang="en-US" sz="32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Pengetahuan</a:t>
            </a:r>
            <a:endParaRPr lang="en-US" sz="3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/>
            </a:endParaRPr>
          </a:p>
        </p:txBody>
      </p:sp>
      <p:pic>
        <p:nvPicPr>
          <p:cNvPr id="4098" name="Picture 2" descr="Hasil gambar untuk tujuan pembelajar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508" y="424945"/>
            <a:ext cx="26765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sil gambar untuk tujuan pembelajar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900" y="3333099"/>
            <a:ext cx="2545157" cy="168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078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-468560" y="-762742"/>
            <a:ext cx="5065568" cy="3724884"/>
            <a:chOff x="7090447" y="-1144519"/>
            <a:chExt cx="6754091" cy="44756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90447" y="-1144519"/>
              <a:ext cx="6754091" cy="44756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 rot="21385083">
              <a:off x="8324564" y="34451"/>
              <a:ext cx="3755710" cy="6286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-36512" y="2911584"/>
            <a:ext cx="62293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Mengaplikasikan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aturan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tanda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mesin</a:t>
            </a:r>
            <a:endParaRPr lang="en-US" sz="2400" dirty="0">
              <a:latin typeface="League Spartan"/>
            </a:endParaRPr>
          </a:p>
          <a:p>
            <a:pPr marL="800100" lvl="1" indent="-342900" eaLnBrk="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Mengaplikasikan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aturan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peletakan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mesin</a:t>
            </a:r>
            <a:endParaRPr lang="en-US" sz="2400" dirty="0">
              <a:latin typeface="League Spartan"/>
            </a:endParaRPr>
          </a:p>
          <a:p>
            <a:pPr marL="800100" lvl="1" indent="-342900" eaLnBrk="0">
              <a:buFont typeface="Arial" pitchFamily="34" charset="0"/>
              <a:buChar char="•"/>
            </a:pPr>
            <a:r>
              <a:rPr lang="en-US" sz="2400" dirty="0" err="1">
                <a:latin typeface="League Spartan"/>
              </a:rPr>
              <a:t>Menggunakan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sistem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pemberian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ukuran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pada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gambar</a:t>
            </a:r>
            <a:r>
              <a:rPr lang="en-US" sz="2400" dirty="0">
                <a:latin typeface="League Spartan"/>
              </a:rPr>
              <a:t> </a:t>
            </a:r>
            <a:r>
              <a:rPr lang="en-US" sz="2400" dirty="0" err="1">
                <a:latin typeface="League Spartan"/>
              </a:rPr>
              <a:t>mesin</a:t>
            </a:r>
            <a:endParaRPr lang="en-US" sz="2400" dirty="0">
              <a:latin typeface="League 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60848"/>
            <a:ext cx="54024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2. </a:t>
            </a:r>
            <a:r>
              <a:rPr lang="en-US" sz="32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Aspek</a:t>
            </a:r>
            <a:r>
              <a:rPr lang="en-US" sz="32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 </a:t>
            </a:r>
            <a:r>
              <a:rPr lang="en-US" sz="32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/>
              </a:rPr>
              <a:t>Keterampilan</a:t>
            </a:r>
            <a:endParaRPr lang="en-US" sz="3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/>
            </a:endParaRPr>
          </a:p>
        </p:txBody>
      </p:sp>
      <p:pic>
        <p:nvPicPr>
          <p:cNvPr id="4098" name="Picture 2" descr="Hasil gambar untuk tujuan pembelajar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54520"/>
            <a:ext cx="26765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6772" y="2725140"/>
            <a:ext cx="1947676" cy="2513274"/>
          </a:xfrm>
          <a:prstGeom prst="rect">
            <a:avLst/>
          </a:prstGeom>
          <a:solidFill>
            <a:srgbClr val="DCDCDC"/>
          </a:solidFill>
          <a:ln>
            <a:solidFill>
              <a:srgbClr val="DCDCD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041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asil gambar untuk enginering dra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0313" y="3906667"/>
            <a:ext cx="5111967" cy="240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5856" y="332656"/>
            <a:ext cx="540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Supaya</a:t>
            </a:r>
            <a:r>
              <a:rPr lang="en-US" sz="2800" dirty="0" smtClean="0"/>
              <a:t> </a:t>
            </a:r>
            <a:r>
              <a:rPr lang="en-US" sz="2800" dirty="0" err="1" smtClean="0"/>
              <a:t>benda</a:t>
            </a:r>
            <a:r>
              <a:rPr lang="en-US" sz="2800" dirty="0" smtClean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diproduksi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ukuran</a:t>
            </a:r>
            <a:r>
              <a:rPr lang="en-US" sz="2800" dirty="0"/>
              <a:t> yang </a:t>
            </a:r>
            <a:r>
              <a:rPr lang="en-US" sz="2800" dirty="0" err="1"/>
              <a:t>direncanakan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AutoShape 4" descr="Hasil gambar untuk tujuan"/>
          <p:cNvSpPr>
            <a:spLocks noChangeAspect="1" noChangeArrowheads="1"/>
          </p:cNvSpPr>
          <p:nvPr/>
        </p:nvSpPr>
        <p:spPr bwMode="auto">
          <a:xfrm>
            <a:off x="307975" y="-1531938"/>
            <a:ext cx="5800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asil gambar untuk penempatan ukuran benda kerj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271" y="1923437"/>
            <a:ext cx="3960440" cy="183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sil gambar untuk penempatan ukuran benda ker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16832"/>
            <a:ext cx="3810952" cy="20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sil gambar untuk tuj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322" y="404664"/>
            <a:ext cx="2092502" cy="12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11560" y="1628800"/>
            <a:ext cx="3888432" cy="20761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60648"/>
            <a:ext cx="7020272" cy="902077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A. ATURAN UMUM PEMBERIAN UKURAN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image8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539" y="1880828"/>
            <a:ext cx="3628489" cy="13241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5676" y="3205444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Anak</a:t>
            </a:r>
            <a:r>
              <a:rPr lang="en-US" b="1" dirty="0"/>
              <a:t> </a:t>
            </a:r>
            <a:r>
              <a:rPr lang="en-US" b="1" dirty="0" err="1" smtClean="0"/>
              <a:t>Panah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5245696" y="2455936"/>
            <a:ext cx="3458616" cy="27916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8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1740" y="2597659"/>
            <a:ext cx="2664296" cy="224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2024" y="487828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</a:t>
            </a:r>
            <a:r>
              <a:rPr lang="en-US" b="1" dirty="0" err="1" smtClean="0"/>
              <a:t>Garis</a:t>
            </a:r>
            <a:r>
              <a:rPr lang="en-US" b="1" dirty="0" smtClean="0"/>
              <a:t> </a:t>
            </a:r>
            <a:r>
              <a:rPr lang="en-US" b="1" dirty="0" err="1" smtClean="0"/>
              <a:t>Ukur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467480" y="3861048"/>
            <a:ext cx="4032511" cy="2376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85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568" y="3959719"/>
            <a:ext cx="2520280" cy="2205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3848" y="4460919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</a:t>
            </a:r>
            <a:r>
              <a:rPr lang="en-US" b="1" dirty="0" err="1" smtClean="0"/>
              <a:t>Angka</a:t>
            </a:r>
            <a:r>
              <a:rPr lang="en-US" b="1" dirty="0" smtClean="0"/>
              <a:t> </a:t>
            </a:r>
            <a:r>
              <a:rPr lang="en-US" b="1" dirty="0" err="1" smtClean="0"/>
              <a:t>Ukur</a:t>
            </a:r>
            <a:r>
              <a:rPr lang="en-US" b="1" dirty="0" smtClean="0"/>
              <a:t> &amp; </a:t>
            </a:r>
            <a:r>
              <a:rPr lang="en-US" b="1" dirty="0" err="1" smtClean="0"/>
              <a:t>Satuan</a:t>
            </a:r>
            <a:r>
              <a:rPr lang="en-US" b="1" dirty="0" smtClean="0"/>
              <a:t> yang </a:t>
            </a:r>
            <a:r>
              <a:rPr lang="en-US" b="1" dirty="0" err="1" smtClean="0"/>
              <a:t>berbeda</a:t>
            </a:r>
            <a:endParaRPr lang="en-US" b="1" dirty="0"/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60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60648"/>
            <a:ext cx="7020272" cy="902077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A. ATURAN UMUM PEMBERIAN UKURAN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1982788"/>
            <a:ext cx="77724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asil gambar untuk mater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1080120" cy="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8064896" cy="504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491880" y="1259468"/>
            <a:ext cx="2808312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4. </a:t>
            </a:r>
            <a:r>
              <a:rPr lang="en-US" b="1" dirty="0" err="1" smtClean="0">
                <a:solidFill>
                  <a:schemeClr val="bg1"/>
                </a:solidFill>
              </a:rPr>
              <a:t>Lambang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untuk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Bentuk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0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698</TotalTime>
  <Words>521</Words>
  <Application>Microsoft Office PowerPoint</Application>
  <PresentationFormat>On-screen Show (4:3)</PresentationFormat>
  <Paragraphs>114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Retrospect</vt:lpstr>
      <vt:lpstr>PEMBERIAN  UKURAN</vt:lpstr>
      <vt:lpstr>Slide 2</vt:lpstr>
      <vt:lpstr>Slide 3</vt:lpstr>
      <vt:lpstr>Slide 4</vt:lpstr>
      <vt:lpstr>Slide 5</vt:lpstr>
      <vt:lpstr>Slide 6</vt:lpstr>
      <vt:lpstr>Slide 7</vt:lpstr>
      <vt:lpstr>A. ATURAN UMUM PEMBERIAN UKURAN:</vt:lpstr>
      <vt:lpstr>A. ATURAN UMUM PEMBERIAN UKURAN: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MODEL FOR EVALUATION</dc:title>
  <dc:creator>SONY</dc:creator>
  <cp:lastModifiedBy>ASUS</cp:lastModifiedBy>
  <cp:revision>77</cp:revision>
  <dcterms:created xsi:type="dcterms:W3CDTF">2012-10-14T07:59:46Z</dcterms:created>
  <dcterms:modified xsi:type="dcterms:W3CDTF">2020-05-15T10:40:49Z</dcterms:modified>
</cp:coreProperties>
</file>